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122" d="100"/>
          <a:sy n="122" d="100"/>
        </p:scale>
        <p:origin x="-1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8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Illustration of devices and entertainment competing for attention.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Student overwhelmed by study materials and social media icons.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Online video lesson illustration with play button and books.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Collage image symbolizing memory and searching for information.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Lightbulb growing from a plant pot, symbolizing an idea that grows.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Hands holding interlocking gears, symbolizing combining methods.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Learner thinking with connected icons around a lightbulb.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[AltText]
Illustration of learners supported by hands, symbolizing guided learning and community.
[/AltText][Sources]
- Image: Provided by client in original deck (Presentacion del libro Ilustrativa EN.pptx).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Icons: Font Awesome Free (https://fontawesome.com).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164592"/>
            <a:ext cx="12191695" cy="109728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640080" y="411480"/>
            <a:ext cx="10972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EAMOS,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NTENDAMOS, </a:t>
            </a:r>
            <a:r>
              <a:rPr lang="en-US" sz="3600" b="1" dirty="0">
                <a:solidFill>
                  <a:srgbClr val="FF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US" sz="3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PRENDAMOS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640080" y="105156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Визуално‑практически ключ към испанската граматика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40080" y="1828800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554480" y="1975104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Вижте правилото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1554480" y="2322576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Визуална структура с един поглед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40080" y="2862072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554480" y="3008376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Разберете го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1554480" y="335584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Ясна логика, стъпка по стъпка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640080" y="3895344"/>
            <a:ext cx="521208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2"/>
          <p:cNvSpPr/>
          <p:nvPr/>
        </p:nvSpPr>
        <p:spPr>
          <a:xfrm>
            <a:off x="1554480" y="4041648"/>
            <a:ext cx="4114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Използвайте го уверено</a:t>
            </a:r>
            <a:endParaRPr lang="en-US" sz="1700" dirty="0"/>
          </a:p>
        </p:txBody>
      </p:sp>
      <p:sp>
        <p:nvSpPr>
          <p:cNvPr id="18" name="Text 13"/>
          <p:cNvSpPr/>
          <p:nvPr/>
        </p:nvSpPr>
        <p:spPr>
          <a:xfrm>
            <a:off x="1554480" y="4389120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 err="1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Конкретни</a:t>
            </a: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</a:t>
            </a:r>
            <a:r>
              <a:rPr lang="en-US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примери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640080" y="4892040"/>
            <a:ext cx="521208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5"/>
          <p:cNvSpPr/>
          <p:nvPr/>
        </p:nvSpPr>
        <p:spPr>
          <a:xfrm>
            <a:off x="1600200" y="5093208"/>
            <a:ext cx="4114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Методът „Статично видео“</a:t>
            </a:r>
            <a:endParaRPr lang="en-US" sz="1600" dirty="0"/>
          </a:p>
        </p:txBody>
      </p:sp>
      <p:sp>
        <p:nvSpPr>
          <p:cNvPr id="22" name="Text 16"/>
          <p:cNvSpPr/>
          <p:nvPr/>
        </p:nvSpPr>
        <p:spPr>
          <a:xfrm>
            <a:off x="1600200" y="542239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bg-BG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Подобна на видео</a:t>
            </a:r>
            <a:r>
              <a:rPr lang="en-US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 err="1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яснота</a:t>
            </a:r>
            <a:r>
              <a:rPr lang="bg-BG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но с</a:t>
            </a:r>
            <a:r>
              <a:rPr lang="en-US" sz="1300" dirty="0" smtClean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търсене като в книга</a:t>
            </a:r>
            <a:endParaRPr lang="en-US" sz="1300" dirty="0"/>
          </a:p>
        </p:txBody>
      </p:sp>
      <p:sp>
        <p:nvSpPr>
          <p:cNvPr id="23" name="Shape 17"/>
          <p:cNvSpPr/>
          <p:nvPr/>
        </p:nvSpPr>
        <p:spPr>
          <a:xfrm>
            <a:off x="6126480" y="1828800"/>
            <a:ext cx="5486400" cy="4160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508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8" name="Text 19"/>
          <p:cNvSpPr/>
          <p:nvPr/>
        </p:nvSpPr>
        <p:spPr>
          <a:xfrm>
            <a:off x="6446520" y="3822192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Създаден за бърз преглед и дългосрочно запомняне.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640080" y="6355080"/>
            <a:ext cx="1092708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1"/>
          <p:cNvSpPr/>
          <p:nvPr/>
        </p:nvSpPr>
        <p:spPr>
          <a:xfrm>
            <a:off x="64008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31" name="Text 22"/>
          <p:cNvSpPr/>
          <p:nvPr/>
        </p:nvSpPr>
        <p:spPr>
          <a:xfrm>
            <a:off x="11384280" y="6473952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pic>
        <p:nvPicPr>
          <p:cNvPr id="32" name="Picture 31" descr="1d056c9f-3be1-4be4-b071-3613fde3cc8f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924812"/>
            <a:ext cx="2693368" cy="1531620"/>
          </a:xfrm>
          <a:prstGeom prst="rect">
            <a:avLst/>
          </a:prstGeom>
        </p:spPr>
      </p:pic>
      <p:pic>
        <p:nvPicPr>
          <p:cNvPr id="33" name="Picture 32" descr="crop_ey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2011680"/>
            <a:ext cx="548640" cy="548640"/>
          </a:xfrm>
          <a:prstGeom prst="rect">
            <a:avLst/>
          </a:prstGeom>
        </p:spPr>
      </p:pic>
      <p:pic>
        <p:nvPicPr>
          <p:cNvPr id="34" name="Picture 33" descr="crop_brai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044952"/>
            <a:ext cx="548640" cy="548640"/>
          </a:xfrm>
          <a:prstGeom prst="rect">
            <a:avLst/>
          </a:prstGeom>
        </p:spPr>
      </p:pic>
      <p:pic>
        <p:nvPicPr>
          <p:cNvPr id="35" name="Picture 34" descr="crop_c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4078224"/>
            <a:ext cx="548640" cy="548640"/>
          </a:xfrm>
          <a:prstGeom prst="rect">
            <a:avLst/>
          </a:prstGeom>
        </p:spPr>
      </p:pic>
      <p:pic>
        <p:nvPicPr>
          <p:cNvPr id="36" name="Picture 35" descr="crop_vide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112" y="5148072"/>
            <a:ext cx="548640" cy="548640"/>
          </a:xfrm>
          <a:prstGeom prst="rect">
            <a:avLst/>
          </a:prstGeom>
        </p:spPr>
      </p:pic>
      <p:sp>
        <p:nvSpPr>
          <p:cNvPr id="27" name="Text 18"/>
          <p:cNvSpPr/>
          <p:nvPr/>
        </p:nvSpPr>
        <p:spPr>
          <a:xfrm>
            <a:off x="6446520" y="3246120"/>
            <a:ext cx="49377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Визуални правила + практически примери</a:t>
            </a:r>
            <a:endParaRPr lang="en-US" sz="2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Предизвикателството днес: разсейването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Толкова много неща се борят за нашето внимание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Нотификациите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социалните медии, стриймингът и игрите ни отвличат от фокусираното учене.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изучаването на език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ни се струва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по-бавно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по-изморително, отколкото трябва.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Учещите се имат нужда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яснота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и напредък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малки,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контролирани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стъпки.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 също се нуждаят от формат, който е лесен за преглеждане.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716c3dd9-ed07-4706-9fa9-df73eb982e4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886178"/>
            <a:ext cx="4892040" cy="35885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Защо традиционните методи се усещат по-трудни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2578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Сложните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обяснения</a:t>
            </a: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</a:t>
            </a: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 err="1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</a:t>
            </a: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са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твърде натоварващи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Дългите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граматически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обяснения и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сложните форулировки в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учебници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често изискват повече концентрация,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отколкото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учащите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могат да поддържат.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Мотивацията спада,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когато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има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усеща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не, че напредъкът 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бавен.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Учещите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може да избягват граматиката и да разчитат на предположения.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6f7b596e-512b-44c4-baaa-ac28bf05696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39562"/>
            <a:ext cx="4892040" cy="40817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Защо видеата са популярни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Видеоуроците </a:t>
            </a: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изглеждат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по-лесни за следване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 хора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предпочитат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видеоуроци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 учебници и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грамат</a:t>
            </a:r>
            <a:r>
              <a:rPr lang="bg-BG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ически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справочници.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 са ангажиращи и лесни за започване.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bg-BG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аботят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добре за кратки учебни сесии.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d3981e3-4a13-43c6-aad4-ebefa488603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643275"/>
            <a:ext cx="4892040" cy="407437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Проблемът с видеата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Трудно е да намериш нещо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Основен недостатък на 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видеоуроците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е, че е трудно да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открие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конкретно правило или пример.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Превъртането и търсенето губят време.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Трудно е да намериш точно това, което ти трябва в момента.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f414538d-2ecc-43aa-9c58-d3d52d66c6c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3720" y="1611525"/>
            <a:ext cx="4892040" cy="41777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Иновативно решение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Методът „Статично видео“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Учебно пособие, което запазва яснотата на видео обучението — докато остава лесно за преглед и търсене като книга.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Вижте правилото с един поглед.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Получете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конкретен</a:t>
            </a:r>
            <a:r>
              <a:rPr lang="bg-BG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Върнете се към всяка тема мигновено.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ab49a48a-9660-4a83-8ed7-ef5a827ff8a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1371601"/>
            <a:ext cx="4892040" cy="498347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Коя е авторката?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bg-BG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Преподавателка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</a:t>
            </a:r>
            <a:r>
              <a:rPr lang="en-US" sz="2200" b="1" dirty="0" err="1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дългогодишен</a:t>
            </a:r>
            <a:r>
              <a:rPr lang="en-US" sz="2200" b="1" dirty="0" smtClean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опит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Методът се основава на години преподавателска практика и реални въпроси от ученици.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Над 40 години опит в преподаването на испански.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Работила е с учащи от различни възрасти и среди.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Фокус върху яснота, увереност и практическа употреба.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Метод, изграден чрез практика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03120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46720" y="2240280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Преподавателски опит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046720" y="2606040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40+ години</a:t>
            </a:r>
            <a:endParaRPr lang="en-US" sz="1800" dirty="0"/>
          </a:p>
        </p:txBody>
      </p:sp>
      <p:sp>
        <p:nvSpPr>
          <p:cNvPr id="20" name="Shape 17"/>
          <p:cNvSpPr/>
          <p:nvPr/>
        </p:nvSpPr>
        <p:spPr>
          <a:xfrm>
            <a:off x="6949440" y="3319272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46720" y="3456432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Непрекъснато усъвършенстване</a:t>
            </a:r>
            <a:endParaRPr lang="en-US" sz="1400" dirty="0"/>
          </a:p>
        </p:txBody>
      </p:sp>
      <p:sp>
        <p:nvSpPr>
          <p:cNvPr id="23" name="Text 19"/>
          <p:cNvSpPr/>
          <p:nvPr/>
        </p:nvSpPr>
        <p:spPr>
          <a:xfrm>
            <a:off x="8046720" y="3822192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8+ години</a:t>
            </a:r>
            <a:endParaRPr lang="en-US" sz="1800" dirty="0"/>
          </a:p>
        </p:txBody>
      </p:sp>
      <p:sp>
        <p:nvSpPr>
          <p:cNvPr id="24" name="Shape 20"/>
          <p:cNvSpPr/>
          <p:nvPr/>
        </p:nvSpPr>
        <p:spPr>
          <a:xfrm>
            <a:off x="6949440" y="4535424"/>
            <a:ext cx="4526280" cy="105156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46720" y="4672584"/>
            <a:ext cx="29718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Практическа насоченост</a:t>
            </a:r>
            <a:endParaRPr lang="en-US" sz="1400" dirty="0"/>
          </a:p>
        </p:txBody>
      </p:sp>
      <p:sp>
        <p:nvSpPr>
          <p:cNvPr id="27" name="Text 22"/>
          <p:cNvSpPr/>
          <p:nvPr/>
        </p:nvSpPr>
        <p:spPr>
          <a:xfrm>
            <a:off x="8046720" y="5038344"/>
            <a:ext cx="29718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→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</a:t>
            </a:r>
            <a:endParaRPr lang="en-US" sz="1800" dirty="0"/>
          </a:p>
        </p:txBody>
      </p:sp>
      <p:pic>
        <p:nvPicPr>
          <p:cNvPr id="28" name="Picture 27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2331720"/>
            <a:ext cx="777240" cy="777240"/>
          </a:xfrm>
          <a:prstGeom prst="rect">
            <a:avLst/>
          </a:prstGeom>
        </p:spPr>
      </p:pic>
      <p:pic>
        <p:nvPicPr>
          <p:cNvPr id="29" name="Picture 28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3547872"/>
            <a:ext cx="777240" cy="777240"/>
          </a:xfrm>
          <a:prstGeom prst="rect">
            <a:avLst/>
          </a:prstGeom>
        </p:spPr>
      </p:pic>
      <p:pic>
        <p:nvPicPr>
          <p:cNvPr id="30" name="Picture 29" descr="0e1c0712-b5ed-4580-b6d7-b4cb68cce6c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4764024"/>
            <a:ext cx="777240" cy="77724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Най-доброто от двата свята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Учене като видео + контрол като книга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Подходът комбинира предимствата на видео обучението и традиционните учебни материали.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Ангажиращо и визуално.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Структурирано и лесно за преглед.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Бързо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търсене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повторение.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53f54f84-09c5-45dc-ae91-07961b370d3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6560" y="2050432"/>
            <a:ext cx="4892040" cy="326005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Ключово прозрение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Когато можете да „видите“ граматиката, всичко се нарежда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Ясна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визуална структура превръща абстрактните правила в модели, които можете да разпознавате и използвате повторно.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По-малко 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омняне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„насила“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Повече разбиране за това как се изграждат изреченията.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По-бързо припомняне при говорене или писане.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5" name="Picture 14" descr="261c336a-d82b-4a15-b482-5dc9f075b16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771650"/>
            <a:ext cx="4892040" cy="37986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Тестван и усъвършенстван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Изграден чрез реално преподаване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„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Статично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видео“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тествано повече от осем години и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подобрявано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непрекъснато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процеса на работа с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множество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ученици.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Усъвършенстван чрез обратна връзка.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Подобрен за яснота и бързина.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Оптимизиран за реалните нужди на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учащите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се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7512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AutoShape 2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7" name="AutoShape 4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8" name="AutoShape 6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19" name="AutoShape 8" descr="https://chatgpt.com/backend-api/estuary/content?id=file_00000000efc4720a895550bfa698503e&amp;ts=492288&amp;p=fs&amp;cid=1&amp;sig=bb521d5ce3c01f0ea42d825e1ac33f2efcf227717fc6a7caec128f5e78e774cd&amp;v=0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2833" y="1695927"/>
            <a:ext cx="4041447" cy="392334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 w="12700">
            <a:solidFill>
              <a:srgbClr val="FAFAF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C81E1E"/>
          </a:solidFill>
          <a:ln w="12700">
            <a:solidFill>
              <a:srgbClr val="C81E1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164592" y="0"/>
            <a:ext cx="109728" cy="6858000"/>
          </a:xfrm>
          <a:prstGeom prst="rect">
            <a:avLst/>
          </a:prstGeom>
          <a:solidFill>
            <a:srgbClr val="F6C343"/>
          </a:solidFill>
          <a:ln w="12700">
            <a:solidFill>
              <a:srgbClr val="F6C34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548640" y="320040"/>
            <a:ext cx="112471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Защо е по-лесно да се запомни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548640" y="86868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548640" y="6446520"/>
            <a:ext cx="11247120" cy="0"/>
          </a:xfrm>
          <a:prstGeom prst="line">
            <a:avLst/>
          </a:prstGeom>
          <a:noFill/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548640" y="6510528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Veamos, entendamos, aprendamos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384280" y="6510528"/>
            <a:ext cx="411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1143000"/>
            <a:ext cx="58521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868680" y="1371600"/>
            <a:ext cx="5212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Логическо + асоциативно мислене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68680" y="2011680"/>
            <a:ext cx="5212080" cy="1737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Всяко граматично правило се представя чрез визуализация и </a:t>
            </a:r>
            <a:r>
              <a:rPr lang="en-US" sz="1600" dirty="0" err="1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конкретен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 err="1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</a:t>
            </a:r>
            <a:r>
              <a:rPr lang="bg-BG" sz="160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ески</a:t>
            </a:r>
            <a:r>
              <a:rPr lang="en-US" sz="160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пример.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Това активира както логическото, така и асоциативното мислене, правейки материала по-лесен за разбиране и запомняне.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68680" y="3886200"/>
            <a:ext cx="52120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Виж го → разбери го.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Приложи го → </a:t>
            </a:r>
            <a:r>
              <a:rPr lang="bg-BG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запомни</a:t>
            </a:r>
            <a:r>
              <a:rPr lang="en-US" sz="1600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Преглеждай бързо, когато е необходимо.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29400" y="1143000"/>
            <a:ext cx="5166360" cy="5074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5E7EB"/>
            </a:solidFill>
            <a:prstDash val="solid"/>
          </a:ln>
          <a:effectLst>
            <a:outerShdw blurRad="38100" dist="127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6949440" y="1463040"/>
            <a:ext cx="4526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81E1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Виж → Приложи → Запомни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949440" y="2148840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001000" y="2295144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Визуален модел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001000" y="2770632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Правило, показано като структура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949440" y="3547872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8"/>
          <p:cNvSpPr/>
          <p:nvPr/>
        </p:nvSpPr>
        <p:spPr>
          <a:xfrm>
            <a:off x="8001000" y="3694176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Конкретен пример</a:t>
            </a:r>
            <a:endParaRPr lang="en-US" sz="1600" dirty="0"/>
          </a:p>
        </p:txBody>
      </p:sp>
      <p:sp>
        <p:nvSpPr>
          <p:cNvPr id="23" name="Text 19"/>
          <p:cNvSpPr/>
          <p:nvPr/>
        </p:nvSpPr>
        <p:spPr>
          <a:xfrm>
            <a:off x="8001000" y="4169664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в реална употреба</a:t>
            </a:r>
            <a:endParaRPr lang="en-US" sz="1300" dirty="0"/>
          </a:p>
        </p:txBody>
      </p:sp>
      <p:sp>
        <p:nvSpPr>
          <p:cNvPr id="24" name="Shape 20"/>
          <p:cNvSpPr/>
          <p:nvPr/>
        </p:nvSpPr>
        <p:spPr>
          <a:xfrm>
            <a:off x="6949440" y="4946904"/>
            <a:ext cx="4526280" cy="1143000"/>
          </a:xfrm>
          <a:prstGeom prst="roundRect">
            <a:avLst/>
          </a:prstGeom>
          <a:solidFill>
            <a:srgbClr val="FAFAF8"/>
          </a:solidFill>
          <a:ln w="12700">
            <a:solidFill>
              <a:srgbClr val="E5E7E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1"/>
          <p:cNvSpPr/>
          <p:nvPr/>
        </p:nvSpPr>
        <p:spPr>
          <a:xfrm>
            <a:off x="8001000" y="5093208"/>
            <a:ext cx="2971800" cy="3474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bg-BG" sz="1600" b="1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Лочически</a:t>
            </a:r>
            <a:r>
              <a:rPr lang="en-US" sz="1600" b="1" dirty="0" smtClean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00" b="1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връзки</a:t>
            </a:r>
            <a:endParaRPr lang="en-US" sz="1600" dirty="0"/>
          </a:p>
        </p:txBody>
      </p:sp>
      <p:sp>
        <p:nvSpPr>
          <p:cNvPr id="27" name="Text 22"/>
          <p:cNvSpPr/>
          <p:nvPr/>
        </p:nvSpPr>
        <p:spPr>
          <a:xfrm>
            <a:off x="8001000" y="5568696"/>
            <a:ext cx="2971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Връзките се формират по-бързо</a:t>
            </a:r>
            <a:endParaRPr lang="en-US" sz="1300" dirty="0"/>
          </a:p>
        </p:txBody>
      </p:sp>
      <p:pic>
        <p:nvPicPr>
          <p:cNvPr id="28" name="Picture 27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4521" y="2176272"/>
            <a:ext cx="996948" cy="1051560"/>
          </a:xfrm>
          <a:prstGeom prst="rect">
            <a:avLst/>
          </a:prstGeom>
        </p:spPr>
      </p:pic>
      <p:pic>
        <p:nvPicPr>
          <p:cNvPr id="31" name="Picture 30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035" y="3593592"/>
            <a:ext cx="996948" cy="1051560"/>
          </a:xfrm>
          <a:prstGeom prst="rect">
            <a:avLst/>
          </a:prstGeom>
        </p:spPr>
      </p:pic>
      <p:pic>
        <p:nvPicPr>
          <p:cNvPr id="32" name="Picture 31" descr="52f1e470-aa5a-4485-9f75-e8167c82174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9348" y="4992624"/>
            <a:ext cx="996948" cy="10515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</TotalTime>
  <Words>693</Words>
  <Application>Microsoft Office PowerPoint</Application>
  <PresentationFormat>Custom</PresentationFormat>
  <Paragraphs>131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Reworked by ChatGPT</dc:creator>
  <cp:lastModifiedBy>maria</cp:lastModifiedBy>
  <cp:revision>17</cp:revision>
  <dcterms:created xsi:type="dcterms:W3CDTF">2026-02-27T22:59:11Z</dcterms:created>
  <dcterms:modified xsi:type="dcterms:W3CDTF">2026-03-03T07:28:30Z</dcterms:modified>
</cp:coreProperties>
</file>